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7" r:id="rId2"/>
    <p:sldId id="261" r:id="rId3"/>
    <p:sldId id="263" r:id="rId4"/>
    <p:sldId id="265" r:id="rId5"/>
    <p:sldId id="262" r:id="rId6"/>
    <p:sldId id="259"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4516" autoAdjust="0"/>
  </p:normalViewPr>
  <p:slideViewPr>
    <p:cSldViewPr snapToGrid="0">
      <p:cViewPr varScale="1">
        <p:scale>
          <a:sx n="59" d="100"/>
          <a:sy n="59" d="100"/>
        </p:scale>
        <p:origin x="59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153C5E-E331-4984-BD21-C87A04CA10D9}" type="datetimeFigureOut">
              <a:rPr lang="en-CA" smtClean="0"/>
              <a:t>2025-02-03</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0B441C-B1C6-4635-A2F5-F1FA4968368D}" type="slidenum">
              <a:rPr lang="en-CA" smtClean="0"/>
              <a:t>‹#›</a:t>
            </a:fld>
            <a:endParaRPr lang="en-CA"/>
          </a:p>
        </p:txBody>
      </p:sp>
    </p:spTree>
    <p:extLst>
      <p:ext uri="{BB962C8B-B14F-4D97-AF65-F5344CB8AC3E}">
        <p14:creationId xmlns:p14="http://schemas.microsoft.com/office/powerpoint/2010/main" val="3857027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4D0B441C-B1C6-4635-A2F5-F1FA4968368D}" type="slidenum">
              <a:rPr lang="en-CA" smtClean="0"/>
              <a:t>3</a:t>
            </a:fld>
            <a:endParaRPr lang="en-CA"/>
          </a:p>
        </p:txBody>
      </p:sp>
    </p:spTree>
    <p:extLst>
      <p:ext uri="{BB962C8B-B14F-4D97-AF65-F5344CB8AC3E}">
        <p14:creationId xmlns:p14="http://schemas.microsoft.com/office/powerpoint/2010/main" val="1702627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4D0B441C-B1C6-4635-A2F5-F1FA4968368D}" type="slidenum">
              <a:rPr lang="en-CA" smtClean="0"/>
              <a:t>4</a:t>
            </a:fld>
            <a:endParaRPr lang="en-CA"/>
          </a:p>
        </p:txBody>
      </p:sp>
    </p:spTree>
    <p:extLst>
      <p:ext uri="{BB962C8B-B14F-4D97-AF65-F5344CB8AC3E}">
        <p14:creationId xmlns:p14="http://schemas.microsoft.com/office/powerpoint/2010/main" val="34769215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0" i="0" dirty="0">
                <a:effectLst/>
                <a:latin typeface="fkGroteskNeue"/>
              </a:rPr>
              <a:t>Refused Bequest: The Player class inherits from Creature, but it doesn't use all the inherited methods / properties.</a:t>
            </a:r>
          </a:p>
          <a:p>
            <a:pPr algn="l">
              <a:buFont typeface="+mj-lt"/>
              <a:buAutoNum type="arabicPeriod"/>
            </a:pPr>
            <a:endParaRPr lang="en-US" b="0" i="0" dirty="0">
              <a:effectLst/>
              <a:latin typeface="fkGroteskNeue"/>
            </a:endParaRPr>
          </a:p>
          <a:p>
            <a:pPr algn="l">
              <a:buFont typeface="+mj-lt"/>
              <a:buAutoNum type="arabicPeriod"/>
            </a:pPr>
            <a:r>
              <a:rPr lang="en-US" b="0" i="0" dirty="0">
                <a:effectLst/>
                <a:latin typeface="fkGroteskNeue"/>
              </a:rPr>
              <a:t>Long Method: The enter method in the Room class is quite long and handles both the room's environment and the combat logic. This violates the Single Responsibility Principle, making the method hard to maintain and understand.</a:t>
            </a:r>
          </a:p>
          <a:p>
            <a:pPr algn="l">
              <a:buFont typeface="+mj-lt"/>
              <a:buNone/>
            </a:pPr>
            <a:endParaRPr lang="en-US" b="0" i="0" dirty="0">
              <a:effectLst/>
              <a:latin typeface="fkGroteskNeue"/>
            </a:endParaRPr>
          </a:p>
          <a:p>
            <a:pPr algn="l">
              <a:buFont typeface="+mj-lt"/>
              <a:buAutoNum type="arabicPeriod"/>
            </a:pPr>
            <a:r>
              <a:rPr lang="en-US" b="0" i="0" dirty="0">
                <a:effectLst/>
                <a:latin typeface="fkGroteskNeue"/>
              </a:rPr>
              <a:t>Switch Statements/Conditionals: The enter method in Room uses a conditional to check if there's a creature in the room. This kind of conditional logic can be replaced with polymorphism to make the code more extensible and cleaner.</a:t>
            </a:r>
          </a:p>
        </p:txBody>
      </p:sp>
      <p:sp>
        <p:nvSpPr>
          <p:cNvPr id="4" name="Slide Number Placeholder 3"/>
          <p:cNvSpPr>
            <a:spLocks noGrp="1"/>
          </p:cNvSpPr>
          <p:nvPr>
            <p:ph type="sldNum" sz="quarter" idx="5"/>
          </p:nvPr>
        </p:nvSpPr>
        <p:spPr/>
        <p:txBody>
          <a:bodyPr/>
          <a:lstStyle/>
          <a:p>
            <a:fld id="{4D0B441C-B1C6-4635-A2F5-F1FA4968368D}" type="slidenum">
              <a:rPr lang="en-CA" smtClean="0"/>
              <a:t>5</a:t>
            </a:fld>
            <a:endParaRPr lang="en-CA"/>
          </a:p>
        </p:txBody>
      </p:sp>
    </p:spTree>
    <p:extLst>
      <p:ext uri="{BB962C8B-B14F-4D97-AF65-F5344CB8AC3E}">
        <p14:creationId xmlns:p14="http://schemas.microsoft.com/office/powerpoint/2010/main" val="20603571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E78C2-47AD-C340-9456-D9F9B3D30035}"/>
              </a:ext>
            </a:extLst>
          </p:cNvPr>
          <p:cNvSpPr>
            <a:spLocks noGrp="1"/>
          </p:cNvSpPr>
          <p:nvPr>
            <p:ph type="ctrTitle"/>
          </p:nvPr>
        </p:nvSpPr>
        <p:spPr>
          <a:xfrm>
            <a:off x="1578279" y="1785343"/>
            <a:ext cx="7841294" cy="2342688"/>
          </a:xfrm>
          <a:prstGeom prst="rect">
            <a:avLst/>
          </a:prstGeom>
        </p:spPr>
        <p:txBody>
          <a:bodyPr anchor="b">
            <a:normAutofit/>
          </a:bodyPr>
          <a:lstStyle>
            <a:lvl1pPr algn="l">
              <a:lnSpc>
                <a:spcPts val="5600"/>
              </a:lnSpc>
              <a:defRPr sz="5400" b="1">
                <a:solidFill>
                  <a:schemeClr val="accent1"/>
                </a:solidFill>
                <a:latin typeface="+mn-lt"/>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36038AA-9B5A-234E-B6E1-FE9722AB0657}"/>
              </a:ext>
            </a:extLst>
          </p:cNvPr>
          <p:cNvSpPr>
            <a:spLocks noGrp="1"/>
          </p:cNvSpPr>
          <p:nvPr>
            <p:ph type="subTitle" idx="1"/>
          </p:nvPr>
        </p:nvSpPr>
        <p:spPr>
          <a:xfrm>
            <a:off x="1578279" y="4128032"/>
            <a:ext cx="7841294" cy="714931"/>
          </a:xfrm>
          <a:prstGeom prst="rect">
            <a:avLst/>
          </a:prstGeom>
        </p:spPr>
        <p:txBody>
          <a:bodyPr/>
          <a:lstStyle>
            <a:lvl1pPr marL="0" indent="0" algn="l">
              <a:lnSpc>
                <a:spcPts val="2600"/>
              </a:lnSpc>
              <a:spcBef>
                <a:spcPts val="0"/>
              </a:spcBef>
              <a:buNone/>
              <a:defRPr sz="2400" b="1">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Text Placeholder 9">
            <a:extLst>
              <a:ext uri="{FF2B5EF4-FFF2-40B4-BE49-F238E27FC236}">
                <a16:creationId xmlns:a16="http://schemas.microsoft.com/office/drawing/2014/main" id="{13FD472B-32E4-8A46-90E5-97757DC24EE5}"/>
              </a:ext>
            </a:extLst>
          </p:cNvPr>
          <p:cNvSpPr>
            <a:spLocks noGrp="1"/>
          </p:cNvSpPr>
          <p:nvPr>
            <p:ph type="body" sz="quarter" idx="10" hasCustomPrompt="1"/>
          </p:nvPr>
        </p:nvSpPr>
        <p:spPr>
          <a:xfrm>
            <a:off x="1578279" y="4849226"/>
            <a:ext cx="7841294" cy="1125689"/>
          </a:xfrm>
          <a:prstGeom prst="rect">
            <a:avLst/>
          </a:prstGeom>
        </p:spPr>
        <p:txBody>
          <a:bodyPr anchor="b" anchorCtr="0">
            <a:noAutofit/>
          </a:bodyPr>
          <a:lstStyle>
            <a:lvl1pPr marL="0" indent="0">
              <a:lnSpc>
                <a:spcPts val="2000"/>
              </a:lnSpc>
              <a:spcBef>
                <a:spcPts val="0"/>
              </a:spcBef>
              <a:buNone/>
              <a:defRPr sz="1800">
                <a:solidFill>
                  <a:schemeClr val="tx1"/>
                </a:solidFill>
              </a:defRPr>
            </a:lvl1pPr>
          </a:lstStyle>
          <a:p>
            <a:pPr lvl="0"/>
            <a:r>
              <a:rPr lang="en-US" dirty="0"/>
              <a:t>Presenter’s Name</a:t>
            </a:r>
            <a:br>
              <a:rPr lang="en-US" dirty="0"/>
            </a:br>
            <a:r>
              <a:rPr lang="en-US" dirty="0"/>
              <a:t>Presenter’s title / additional designations</a:t>
            </a:r>
            <a:br>
              <a:rPr lang="en-US" dirty="0"/>
            </a:br>
            <a:r>
              <a:rPr lang="en-US" dirty="0"/>
              <a:t>Faculty of / Department of / additional designations</a:t>
            </a:r>
          </a:p>
        </p:txBody>
      </p:sp>
      <p:sp>
        <p:nvSpPr>
          <p:cNvPr id="12" name="Text Placeholder 11">
            <a:extLst>
              <a:ext uri="{FF2B5EF4-FFF2-40B4-BE49-F238E27FC236}">
                <a16:creationId xmlns:a16="http://schemas.microsoft.com/office/drawing/2014/main" id="{65E4B113-E638-B640-8F48-252058659E0B}"/>
              </a:ext>
            </a:extLst>
          </p:cNvPr>
          <p:cNvSpPr>
            <a:spLocks noGrp="1"/>
          </p:cNvSpPr>
          <p:nvPr>
            <p:ph type="body" sz="quarter" idx="11" hasCustomPrompt="1"/>
          </p:nvPr>
        </p:nvSpPr>
        <p:spPr>
          <a:xfrm>
            <a:off x="1578279" y="5981178"/>
            <a:ext cx="6586081" cy="521874"/>
          </a:xfrm>
          <a:prstGeom prst="rect">
            <a:avLst/>
          </a:prstGeom>
        </p:spPr>
        <p:txBody>
          <a:bodyPr>
            <a:normAutofit/>
          </a:bodyPr>
          <a:lstStyle>
            <a:lvl1pPr marL="0" indent="0">
              <a:spcBef>
                <a:spcPts val="0"/>
              </a:spcBef>
              <a:buNone/>
              <a:defRPr sz="1400" b="1">
                <a:solidFill>
                  <a:schemeClr val="accent3"/>
                </a:solidFill>
              </a:defRPr>
            </a:lvl1pPr>
          </a:lstStyle>
          <a:p>
            <a:pPr lvl="0"/>
            <a:r>
              <a:rPr lang="en-US" dirty="0"/>
              <a:t>Click to add date</a:t>
            </a:r>
          </a:p>
        </p:txBody>
      </p:sp>
    </p:spTree>
    <p:extLst>
      <p:ext uri="{BB962C8B-B14F-4D97-AF65-F5344CB8AC3E}">
        <p14:creationId xmlns:p14="http://schemas.microsoft.com/office/powerpoint/2010/main" val="1919472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A32D7-DB76-2847-ADA0-EE213BEBB022}"/>
              </a:ext>
            </a:extLst>
          </p:cNvPr>
          <p:cNvSpPr>
            <a:spLocks noGrp="1"/>
          </p:cNvSpPr>
          <p:nvPr>
            <p:ph type="title"/>
          </p:nvPr>
        </p:nvSpPr>
        <p:spPr>
          <a:xfrm>
            <a:off x="562628" y="463968"/>
            <a:ext cx="9724372" cy="1033398"/>
          </a:xfrm>
          <a:prstGeom prst="rect">
            <a:avLst/>
          </a:prstGeom>
        </p:spPr>
        <p:txBody>
          <a:bodyPr anchor="ctr" anchorCtr="0">
            <a:normAutofit/>
          </a:bodyPr>
          <a:lstStyle>
            <a:lvl1pPr>
              <a:lnSpc>
                <a:spcPts val="3800"/>
              </a:lnSpc>
              <a:defRPr sz="3600" b="1">
                <a:solidFill>
                  <a:schemeClr val="accent1"/>
                </a:solidFill>
                <a:latin typeface="+mn-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4F7C696-28D5-3D4E-90D5-168D38046ECC}"/>
              </a:ext>
            </a:extLst>
          </p:cNvPr>
          <p:cNvSpPr>
            <a:spLocks noGrp="1"/>
          </p:cNvSpPr>
          <p:nvPr>
            <p:ph idx="1"/>
          </p:nvPr>
        </p:nvSpPr>
        <p:spPr>
          <a:xfrm>
            <a:off x="562628" y="1773195"/>
            <a:ext cx="9724372" cy="4115669"/>
          </a:xfrm>
          <a:prstGeom prst="rect">
            <a:avLst/>
          </a:prstGeom>
        </p:spPr>
        <p:txBody>
          <a:bodyPr/>
          <a:lstStyle>
            <a:lvl1pPr>
              <a:buClr>
                <a:srgbClr val="E32726"/>
              </a:buClr>
              <a:defRPr sz="2800"/>
            </a:lvl1pPr>
            <a:lvl2pPr>
              <a:buClr>
                <a:srgbClr val="FBB031"/>
              </a:buClr>
              <a:defRPr sz="2400"/>
            </a:lvl2pPr>
            <a:lvl3pPr>
              <a:buClr>
                <a:srgbClr val="8B857B"/>
              </a:buClr>
              <a:defRPr sz="2000"/>
            </a:lvl3pPr>
            <a:lvl4pPr>
              <a:buClr>
                <a:schemeClr val="accent3"/>
              </a:buClr>
              <a:defRPr sz="1800"/>
            </a:lvl4pPr>
            <a:lvl5pPr>
              <a:buClr>
                <a:schemeClr val="accent1"/>
              </a:buCl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56054994-38BD-EA48-95B9-EDE63B92B824}"/>
              </a:ext>
            </a:extLst>
          </p:cNvPr>
          <p:cNvSpPr>
            <a:spLocks noGrp="1"/>
          </p:cNvSpPr>
          <p:nvPr>
            <p:ph type="sldNum" sz="quarter" idx="12"/>
          </p:nvPr>
        </p:nvSpPr>
        <p:spPr>
          <a:xfrm>
            <a:off x="9146427" y="6380538"/>
            <a:ext cx="2743200" cy="365125"/>
          </a:xfrm>
          <a:prstGeom prst="rect">
            <a:avLst/>
          </a:prstGeom>
        </p:spPr>
        <p:txBody>
          <a:bodyPr/>
          <a:lstStyle>
            <a:lvl1pPr algn="r">
              <a:defRPr sz="1000"/>
            </a:lvl1pPr>
          </a:lstStyle>
          <a:p>
            <a:fld id="{97EA5529-4A64-4591-AB2D-AE17C16B2DFE}" type="slidenum">
              <a:rPr lang="en-CA" smtClean="0"/>
              <a:t>‹#›</a:t>
            </a:fld>
            <a:endParaRPr lang="en-CA"/>
          </a:p>
        </p:txBody>
      </p:sp>
    </p:spTree>
    <p:extLst>
      <p:ext uri="{BB962C8B-B14F-4D97-AF65-F5344CB8AC3E}">
        <p14:creationId xmlns:p14="http://schemas.microsoft.com/office/powerpoint/2010/main" val="160039771"/>
      </p:ext>
    </p:extLst>
  </p:cSld>
  <p:clrMapOvr>
    <a:masterClrMapping/>
  </p:clrMapOvr>
  <p:extLst>
    <p:ext uri="{DCECCB84-F9BA-43D5-87BE-67443E8EF086}">
      <p15:sldGuideLst xmlns:p15="http://schemas.microsoft.com/office/powerpoint/2012/main">
        <p15:guide id="1" orient="horz" pos="709">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ingle photo with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683A0EC-D117-3A44-A056-CF7521187A07}"/>
              </a:ext>
            </a:extLst>
          </p:cNvPr>
          <p:cNvSpPr>
            <a:spLocks noGrp="1"/>
          </p:cNvSpPr>
          <p:nvPr>
            <p:ph type="pic" sz="quarter" idx="13"/>
          </p:nvPr>
        </p:nvSpPr>
        <p:spPr>
          <a:xfrm>
            <a:off x="933864" y="1773021"/>
            <a:ext cx="3938587" cy="3938587"/>
          </a:xfrm>
          <a:prstGeom prst="rect">
            <a:avLst/>
          </a:prstGeom>
        </p:spPr>
        <p:txBody>
          <a:bodyPr/>
          <a:lstStyle>
            <a:lvl1pPr marL="0" indent="0">
              <a:buNone/>
              <a:defRPr/>
            </a:lvl1pPr>
          </a:lstStyle>
          <a:p>
            <a:r>
              <a:rPr lang="en-US"/>
              <a:t>Click icon to add picture</a:t>
            </a:r>
          </a:p>
        </p:txBody>
      </p:sp>
      <p:sp>
        <p:nvSpPr>
          <p:cNvPr id="11" name="Content Placeholder 2">
            <a:extLst>
              <a:ext uri="{FF2B5EF4-FFF2-40B4-BE49-F238E27FC236}">
                <a16:creationId xmlns:a16="http://schemas.microsoft.com/office/drawing/2014/main" id="{EC2CEEFA-DEDA-3C4E-B209-94546CDD8BD9}"/>
              </a:ext>
            </a:extLst>
          </p:cNvPr>
          <p:cNvSpPr>
            <a:spLocks noGrp="1"/>
          </p:cNvSpPr>
          <p:nvPr>
            <p:ph idx="1"/>
          </p:nvPr>
        </p:nvSpPr>
        <p:spPr>
          <a:xfrm>
            <a:off x="5347569" y="1773021"/>
            <a:ext cx="6013537" cy="3938587"/>
          </a:xfrm>
          <a:prstGeom prst="rect">
            <a:avLst/>
          </a:prstGeom>
        </p:spPr>
        <p:txBody>
          <a:bodyPr/>
          <a:lstStyle>
            <a:lvl1pPr>
              <a:buClr>
                <a:schemeClr val="accent1"/>
              </a:buClr>
              <a:defRPr sz="2800"/>
            </a:lvl1pPr>
            <a:lvl2pPr>
              <a:buClr>
                <a:srgbClr val="FBB031"/>
              </a:buClr>
              <a:defRPr sz="2400"/>
            </a:lvl2pPr>
            <a:lvl3pPr>
              <a:buClr>
                <a:srgbClr val="8B857B"/>
              </a:buClr>
              <a:defRPr sz="2000"/>
            </a:lvl3pPr>
            <a:lvl4pPr>
              <a:buClr>
                <a:schemeClr val="accent3"/>
              </a:buClr>
              <a:defRPr sz="1800"/>
            </a:lvl4pPr>
            <a:lvl5pPr>
              <a:buClr>
                <a:schemeClr val="accent1"/>
              </a:buCl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6DBF3C08-C8EC-DC49-84E7-B18774364A03}"/>
              </a:ext>
            </a:extLst>
          </p:cNvPr>
          <p:cNvSpPr>
            <a:spLocks noGrp="1"/>
          </p:cNvSpPr>
          <p:nvPr>
            <p:ph type="sldNum" sz="quarter" idx="12"/>
          </p:nvPr>
        </p:nvSpPr>
        <p:spPr>
          <a:xfrm>
            <a:off x="9146427" y="6380538"/>
            <a:ext cx="2743200" cy="365125"/>
          </a:xfrm>
          <a:prstGeom prst="rect">
            <a:avLst/>
          </a:prstGeom>
        </p:spPr>
        <p:txBody>
          <a:bodyPr/>
          <a:lstStyle>
            <a:lvl1pPr algn="r">
              <a:defRPr sz="1000"/>
            </a:lvl1pPr>
          </a:lstStyle>
          <a:p>
            <a:fld id="{97EA5529-4A64-4591-AB2D-AE17C16B2DFE}" type="slidenum">
              <a:rPr lang="en-CA" smtClean="0"/>
              <a:t>‹#›</a:t>
            </a:fld>
            <a:endParaRPr lang="en-CA"/>
          </a:p>
        </p:txBody>
      </p:sp>
      <p:sp>
        <p:nvSpPr>
          <p:cNvPr id="7" name="Title 1">
            <a:extLst>
              <a:ext uri="{FF2B5EF4-FFF2-40B4-BE49-F238E27FC236}">
                <a16:creationId xmlns:a16="http://schemas.microsoft.com/office/drawing/2014/main" id="{4AF4FC2F-942D-6942-8D5B-4C7E0E5244FF}"/>
              </a:ext>
            </a:extLst>
          </p:cNvPr>
          <p:cNvSpPr>
            <a:spLocks noGrp="1"/>
          </p:cNvSpPr>
          <p:nvPr>
            <p:ph type="title"/>
          </p:nvPr>
        </p:nvSpPr>
        <p:spPr>
          <a:xfrm>
            <a:off x="562628" y="463968"/>
            <a:ext cx="9724372" cy="1033398"/>
          </a:xfrm>
          <a:prstGeom prst="rect">
            <a:avLst/>
          </a:prstGeom>
        </p:spPr>
        <p:txBody>
          <a:bodyPr anchor="ctr" anchorCtr="0">
            <a:normAutofit/>
          </a:bodyPr>
          <a:lstStyle>
            <a:lvl1pPr>
              <a:lnSpc>
                <a:spcPts val="3800"/>
              </a:lnSpc>
              <a:defRPr sz="3600" b="1">
                <a:solidFill>
                  <a:schemeClr val="accent1"/>
                </a:solidFill>
                <a:latin typeface="+mn-lt"/>
              </a:defRPr>
            </a:lvl1pPr>
          </a:lstStyle>
          <a:p>
            <a:r>
              <a:rPr lang="en-US"/>
              <a:t>Click to edit Master title style</a:t>
            </a:r>
            <a:endParaRPr lang="en-US" dirty="0"/>
          </a:p>
        </p:txBody>
      </p:sp>
    </p:spTree>
    <p:extLst>
      <p:ext uri="{BB962C8B-B14F-4D97-AF65-F5344CB8AC3E}">
        <p14:creationId xmlns:p14="http://schemas.microsoft.com/office/powerpoint/2010/main" val="3450375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ouble photo with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683A0EC-D117-3A44-A056-CF7521187A07}"/>
              </a:ext>
            </a:extLst>
          </p:cNvPr>
          <p:cNvSpPr>
            <a:spLocks noGrp="1"/>
          </p:cNvSpPr>
          <p:nvPr>
            <p:ph type="pic" sz="quarter" idx="13"/>
          </p:nvPr>
        </p:nvSpPr>
        <p:spPr>
          <a:xfrm>
            <a:off x="933864" y="1655241"/>
            <a:ext cx="3982602" cy="2222782"/>
          </a:xfrm>
          <a:prstGeom prst="rect">
            <a:avLst/>
          </a:prstGeom>
        </p:spPr>
        <p:txBody>
          <a:bodyPr/>
          <a:lstStyle>
            <a:lvl1pPr marL="0" indent="0">
              <a:buNone/>
              <a:defRPr/>
            </a:lvl1pPr>
          </a:lstStyle>
          <a:p>
            <a:r>
              <a:rPr lang="en-US"/>
              <a:t>Click icon to add picture</a:t>
            </a:r>
            <a:endParaRPr lang="en-US" dirty="0"/>
          </a:p>
        </p:txBody>
      </p:sp>
      <p:sp>
        <p:nvSpPr>
          <p:cNvPr id="11" name="Content Placeholder 2">
            <a:extLst>
              <a:ext uri="{FF2B5EF4-FFF2-40B4-BE49-F238E27FC236}">
                <a16:creationId xmlns:a16="http://schemas.microsoft.com/office/drawing/2014/main" id="{EC2CEEFA-DEDA-3C4E-B209-94546CDD8BD9}"/>
              </a:ext>
            </a:extLst>
          </p:cNvPr>
          <p:cNvSpPr>
            <a:spLocks noGrp="1"/>
          </p:cNvSpPr>
          <p:nvPr>
            <p:ph idx="1"/>
          </p:nvPr>
        </p:nvSpPr>
        <p:spPr>
          <a:xfrm>
            <a:off x="933864" y="4202482"/>
            <a:ext cx="3995802" cy="1835063"/>
          </a:xfrm>
          <a:prstGeom prst="rect">
            <a:avLst/>
          </a:prstGeom>
        </p:spPr>
        <p:txBody>
          <a:bodyPr/>
          <a:lstStyle>
            <a:lvl1pPr>
              <a:buClr>
                <a:schemeClr val="accent1"/>
              </a:buClr>
              <a:defRPr sz="2000"/>
            </a:lvl1pPr>
            <a:lvl2pPr>
              <a:buClr>
                <a:srgbClr val="FBB031"/>
              </a:buClr>
              <a:defRPr sz="1800"/>
            </a:lvl2pPr>
            <a:lvl3pPr>
              <a:buClr>
                <a:srgbClr val="8B857B"/>
              </a:buClr>
              <a:defRPr sz="1600"/>
            </a:lvl3pPr>
            <a:lvl4pPr>
              <a:buClr>
                <a:schemeClr val="accent3"/>
              </a:buClr>
              <a:defRPr sz="1400"/>
            </a:lvl4pPr>
            <a:lvl5pPr>
              <a:buClr>
                <a:schemeClr val="accent1"/>
              </a:buCl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7">
            <a:extLst>
              <a:ext uri="{FF2B5EF4-FFF2-40B4-BE49-F238E27FC236}">
                <a16:creationId xmlns:a16="http://schemas.microsoft.com/office/drawing/2014/main" id="{873EC9B2-3D79-EB42-BD2D-94A59CE5C329}"/>
              </a:ext>
            </a:extLst>
          </p:cNvPr>
          <p:cNvSpPr>
            <a:spLocks noGrp="1"/>
          </p:cNvSpPr>
          <p:nvPr>
            <p:ph type="pic" sz="quarter" idx="14"/>
          </p:nvPr>
        </p:nvSpPr>
        <p:spPr>
          <a:xfrm>
            <a:off x="7240719" y="1655241"/>
            <a:ext cx="3982602" cy="2222782"/>
          </a:xfrm>
          <a:prstGeom prst="rect">
            <a:avLst/>
          </a:prstGeom>
        </p:spPr>
        <p:txBody>
          <a:bodyPr/>
          <a:lstStyle>
            <a:lvl1pPr marL="0" indent="0">
              <a:buNone/>
              <a:defRPr/>
            </a:lvl1pPr>
          </a:lstStyle>
          <a:p>
            <a:r>
              <a:rPr lang="en-US"/>
              <a:t>Click icon to add picture</a:t>
            </a:r>
          </a:p>
        </p:txBody>
      </p:sp>
      <p:cxnSp>
        <p:nvCxnSpPr>
          <p:cNvPr id="3" name="Straight Connector 2">
            <a:extLst>
              <a:ext uri="{FF2B5EF4-FFF2-40B4-BE49-F238E27FC236}">
                <a16:creationId xmlns:a16="http://schemas.microsoft.com/office/drawing/2014/main" id="{B1D7853A-8D09-4041-8FD1-E58DBA8A7F0F}"/>
              </a:ext>
            </a:extLst>
          </p:cNvPr>
          <p:cNvCxnSpPr/>
          <p:nvPr/>
        </p:nvCxnSpPr>
        <p:spPr>
          <a:xfrm>
            <a:off x="6096000" y="1551313"/>
            <a:ext cx="0" cy="4653420"/>
          </a:xfrm>
          <a:prstGeom prst="line">
            <a:avLst/>
          </a:prstGeom>
          <a:ln>
            <a:solidFill>
              <a:schemeClr val="tx2"/>
            </a:solidFill>
          </a:ln>
        </p:spPr>
        <p:style>
          <a:lnRef idx="1">
            <a:schemeClr val="accent2"/>
          </a:lnRef>
          <a:fillRef idx="0">
            <a:schemeClr val="accent2"/>
          </a:fillRef>
          <a:effectRef idx="0">
            <a:schemeClr val="accent2"/>
          </a:effectRef>
          <a:fontRef idx="minor">
            <a:schemeClr val="tx1"/>
          </a:fontRef>
        </p:style>
      </p:cxnSp>
      <p:sp>
        <p:nvSpPr>
          <p:cNvPr id="13" name="Content Placeholder 2">
            <a:extLst>
              <a:ext uri="{FF2B5EF4-FFF2-40B4-BE49-F238E27FC236}">
                <a16:creationId xmlns:a16="http://schemas.microsoft.com/office/drawing/2014/main" id="{AEF50DEA-27DF-7C4E-AD5F-60F66ED518A4}"/>
              </a:ext>
            </a:extLst>
          </p:cNvPr>
          <p:cNvSpPr>
            <a:spLocks noGrp="1"/>
          </p:cNvSpPr>
          <p:nvPr>
            <p:ph idx="15"/>
          </p:nvPr>
        </p:nvSpPr>
        <p:spPr>
          <a:xfrm>
            <a:off x="7240719" y="4202482"/>
            <a:ext cx="3995802" cy="1835063"/>
          </a:xfrm>
          <a:prstGeom prst="rect">
            <a:avLst/>
          </a:prstGeom>
        </p:spPr>
        <p:txBody>
          <a:bodyPr/>
          <a:lstStyle>
            <a:lvl1pPr>
              <a:buClr>
                <a:schemeClr val="accent1"/>
              </a:buClr>
              <a:defRPr sz="2000"/>
            </a:lvl1pPr>
            <a:lvl2pPr>
              <a:buClr>
                <a:srgbClr val="FBB031"/>
              </a:buClr>
              <a:defRPr sz="1800"/>
            </a:lvl2pPr>
            <a:lvl3pPr>
              <a:buClr>
                <a:srgbClr val="8B857B"/>
              </a:buClr>
              <a:defRPr sz="1600"/>
            </a:lvl3pPr>
            <a:lvl4pPr>
              <a:buClr>
                <a:schemeClr val="accent3"/>
              </a:buClr>
              <a:defRPr sz="1400"/>
            </a:lvl4pPr>
            <a:lvl5pPr>
              <a:buClr>
                <a:schemeClr val="accent1"/>
              </a:buCl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5">
            <a:extLst>
              <a:ext uri="{FF2B5EF4-FFF2-40B4-BE49-F238E27FC236}">
                <a16:creationId xmlns:a16="http://schemas.microsoft.com/office/drawing/2014/main" id="{5D4A5085-02C7-C249-93B0-AC3B6836CB82}"/>
              </a:ext>
            </a:extLst>
          </p:cNvPr>
          <p:cNvSpPr>
            <a:spLocks noGrp="1"/>
          </p:cNvSpPr>
          <p:nvPr>
            <p:ph type="sldNum" sz="quarter" idx="12"/>
          </p:nvPr>
        </p:nvSpPr>
        <p:spPr>
          <a:xfrm>
            <a:off x="9146427" y="6380538"/>
            <a:ext cx="2743200" cy="365125"/>
          </a:xfrm>
          <a:prstGeom prst="rect">
            <a:avLst/>
          </a:prstGeom>
        </p:spPr>
        <p:txBody>
          <a:bodyPr/>
          <a:lstStyle>
            <a:lvl1pPr algn="r">
              <a:defRPr sz="1000"/>
            </a:lvl1pPr>
          </a:lstStyle>
          <a:p>
            <a:fld id="{97EA5529-4A64-4591-AB2D-AE17C16B2DFE}" type="slidenum">
              <a:rPr lang="en-CA" smtClean="0"/>
              <a:t>‹#›</a:t>
            </a:fld>
            <a:endParaRPr lang="en-CA"/>
          </a:p>
        </p:txBody>
      </p:sp>
      <p:sp>
        <p:nvSpPr>
          <p:cNvPr id="10" name="Title 1">
            <a:extLst>
              <a:ext uri="{FF2B5EF4-FFF2-40B4-BE49-F238E27FC236}">
                <a16:creationId xmlns:a16="http://schemas.microsoft.com/office/drawing/2014/main" id="{5CF9A15B-E143-B248-AA59-A29370229760}"/>
              </a:ext>
            </a:extLst>
          </p:cNvPr>
          <p:cNvSpPr>
            <a:spLocks noGrp="1"/>
          </p:cNvSpPr>
          <p:nvPr>
            <p:ph type="title"/>
          </p:nvPr>
        </p:nvSpPr>
        <p:spPr>
          <a:xfrm>
            <a:off x="562628" y="463968"/>
            <a:ext cx="9724372" cy="1033398"/>
          </a:xfrm>
          <a:prstGeom prst="rect">
            <a:avLst/>
          </a:prstGeom>
        </p:spPr>
        <p:txBody>
          <a:bodyPr anchor="ctr" anchorCtr="0">
            <a:normAutofit/>
          </a:bodyPr>
          <a:lstStyle>
            <a:lvl1pPr>
              <a:lnSpc>
                <a:spcPts val="3800"/>
              </a:lnSpc>
              <a:defRPr sz="3600" b="1">
                <a:solidFill>
                  <a:schemeClr val="accent1"/>
                </a:solidFill>
                <a:latin typeface="+mn-lt"/>
              </a:defRPr>
            </a:lvl1pPr>
          </a:lstStyle>
          <a:p>
            <a:r>
              <a:rPr lang="en-US"/>
              <a:t>Click to edit Master title style</a:t>
            </a:r>
            <a:endParaRPr lang="en-US" dirty="0"/>
          </a:p>
        </p:txBody>
      </p:sp>
    </p:spTree>
    <p:extLst>
      <p:ext uri="{BB962C8B-B14F-4D97-AF65-F5344CB8AC3E}">
        <p14:creationId xmlns:p14="http://schemas.microsoft.com/office/powerpoint/2010/main" val="7450859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tatement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C0016D1F-0C29-D446-876E-DD6C096D7311}"/>
              </a:ext>
            </a:extLst>
          </p:cNvPr>
          <p:cNvSpPr>
            <a:spLocks noGrp="1"/>
          </p:cNvSpPr>
          <p:nvPr>
            <p:ph type="body" sz="quarter" idx="10" hasCustomPrompt="1"/>
          </p:nvPr>
        </p:nvSpPr>
        <p:spPr>
          <a:xfrm>
            <a:off x="1578280" y="1637270"/>
            <a:ext cx="8749432" cy="4621427"/>
          </a:xfrm>
          <a:prstGeom prst="rect">
            <a:avLst/>
          </a:prstGeom>
        </p:spPr>
        <p:txBody>
          <a:bodyPr anchor="ctr" anchorCtr="0"/>
          <a:lstStyle>
            <a:lvl1pPr marL="0" indent="0">
              <a:lnSpc>
                <a:spcPts val="6200"/>
              </a:lnSpc>
              <a:spcBef>
                <a:spcPts val="0"/>
              </a:spcBef>
              <a:buNone/>
              <a:defRPr sz="6000" b="1">
                <a:solidFill>
                  <a:schemeClr val="accent1"/>
                </a:solidFill>
                <a:latin typeface="+mn-lt"/>
              </a:defRPr>
            </a:lvl1pPr>
          </a:lstStyle>
          <a:p>
            <a:pPr lvl="0"/>
            <a:r>
              <a:rPr lang="en-US" dirty="0"/>
              <a:t>This slide is for one big, bold statement. Bullet points can’t compete! </a:t>
            </a:r>
          </a:p>
        </p:txBody>
      </p:sp>
    </p:spTree>
    <p:extLst>
      <p:ext uri="{BB962C8B-B14F-4D97-AF65-F5344CB8AC3E}">
        <p14:creationId xmlns:p14="http://schemas.microsoft.com/office/powerpoint/2010/main" val="2930868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cluding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E78C2-47AD-C340-9456-D9F9B3D30035}"/>
              </a:ext>
            </a:extLst>
          </p:cNvPr>
          <p:cNvSpPr>
            <a:spLocks noGrp="1"/>
          </p:cNvSpPr>
          <p:nvPr>
            <p:ph type="ctrTitle" hasCustomPrompt="1"/>
          </p:nvPr>
        </p:nvSpPr>
        <p:spPr>
          <a:xfrm>
            <a:off x="1578279" y="1680519"/>
            <a:ext cx="8418337" cy="1928468"/>
          </a:xfrm>
          <a:prstGeom prst="rect">
            <a:avLst/>
          </a:prstGeom>
        </p:spPr>
        <p:txBody>
          <a:bodyPr anchor="b">
            <a:normAutofit/>
          </a:bodyPr>
          <a:lstStyle>
            <a:lvl1pPr algn="l">
              <a:lnSpc>
                <a:spcPts val="3800"/>
              </a:lnSpc>
              <a:defRPr sz="3600" b="1">
                <a:solidFill>
                  <a:schemeClr val="accent1"/>
                </a:solidFill>
                <a:latin typeface="+mn-lt"/>
              </a:defRPr>
            </a:lvl1pPr>
          </a:lstStyle>
          <a:p>
            <a:r>
              <a:rPr lang="en-US" dirty="0"/>
              <a:t>Thank you for attending! </a:t>
            </a:r>
            <a:br>
              <a:rPr lang="en-US" dirty="0"/>
            </a:br>
            <a:r>
              <a:rPr lang="en-US" dirty="0"/>
              <a:t>and/or other concluding message</a:t>
            </a:r>
          </a:p>
        </p:txBody>
      </p:sp>
      <p:sp>
        <p:nvSpPr>
          <p:cNvPr id="3" name="Subtitle 2">
            <a:extLst>
              <a:ext uri="{FF2B5EF4-FFF2-40B4-BE49-F238E27FC236}">
                <a16:creationId xmlns:a16="http://schemas.microsoft.com/office/drawing/2014/main" id="{336038AA-9B5A-234E-B6E1-FE9722AB0657}"/>
              </a:ext>
            </a:extLst>
          </p:cNvPr>
          <p:cNvSpPr>
            <a:spLocks noGrp="1"/>
          </p:cNvSpPr>
          <p:nvPr>
            <p:ph type="subTitle" idx="1" hasCustomPrompt="1"/>
          </p:nvPr>
        </p:nvSpPr>
        <p:spPr>
          <a:xfrm>
            <a:off x="1578279" y="3624188"/>
            <a:ext cx="8418337" cy="780997"/>
          </a:xfrm>
          <a:prstGeom prst="rect">
            <a:avLst/>
          </a:prstGeom>
        </p:spPr>
        <p:txBody>
          <a:bodyPr/>
          <a:lstStyle>
            <a:lvl1pPr marL="0" indent="0" algn="l">
              <a:lnSpc>
                <a:spcPts val="2600"/>
              </a:lnSpc>
              <a:spcBef>
                <a:spcPts val="0"/>
              </a:spcBef>
              <a:buNone/>
              <a:defRPr sz="2400" b="1">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For more information go to </a:t>
            </a:r>
            <a:r>
              <a:rPr lang="en-US" dirty="0" err="1"/>
              <a:t>ucalgary.ca</a:t>
            </a:r>
            <a:r>
              <a:rPr lang="en-US" dirty="0"/>
              <a:t>/</a:t>
            </a:r>
            <a:r>
              <a:rPr lang="en-US" dirty="0" err="1"/>
              <a:t>webaddress</a:t>
            </a:r>
            <a:endParaRPr lang="en-US" dirty="0"/>
          </a:p>
        </p:txBody>
      </p:sp>
      <p:sp>
        <p:nvSpPr>
          <p:cNvPr id="10" name="Text Placeholder 9">
            <a:extLst>
              <a:ext uri="{FF2B5EF4-FFF2-40B4-BE49-F238E27FC236}">
                <a16:creationId xmlns:a16="http://schemas.microsoft.com/office/drawing/2014/main" id="{13FD472B-32E4-8A46-90E5-97757DC24EE5}"/>
              </a:ext>
            </a:extLst>
          </p:cNvPr>
          <p:cNvSpPr>
            <a:spLocks noGrp="1"/>
          </p:cNvSpPr>
          <p:nvPr>
            <p:ph type="body" sz="quarter" idx="10" hasCustomPrompt="1"/>
          </p:nvPr>
        </p:nvSpPr>
        <p:spPr>
          <a:xfrm>
            <a:off x="1578279" y="4420386"/>
            <a:ext cx="8418337" cy="1468879"/>
          </a:xfrm>
          <a:prstGeom prst="rect">
            <a:avLst/>
          </a:prstGeom>
        </p:spPr>
        <p:txBody>
          <a:bodyPr anchor="b" anchorCtr="0">
            <a:noAutofit/>
          </a:bodyPr>
          <a:lstStyle>
            <a:lvl1pPr marL="0" indent="0">
              <a:lnSpc>
                <a:spcPts val="2000"/>
              </a:lnSpc>
              <a:spcBef>
                <a:spcPts val="0"/>
              </a:spcBef>
              <a:buNone/>
              <a:defRPr sz="1800" b="0">
                <a:solidFill>
                  <a:schemeClr val="tx1"/>
                </a:solidFill>
              </a:defRPr>
            </a:lvl1pPr>
          </a:lstStyle>
          <a:p>
            <a:pPr lvl="0"/>
            <a:r>
              <a:rPr lang="en-US" dirty="0"/>
              <a:t>Presenter’s Name</a:t>
            </a:r>
            <a:br>
              <a:rPr lang="en-US" dirty="0"/>
            </a:br>
            <a:r>
              <a:rPr lang="en-US" dirty="0" err="1"/>
              <a:t>presentersemail@ucalgary.ca</a:t>
            </a:r>
            <a:br>
              <a:rPr lang="en-US" dirty="0"/>
            </a:br>
            <a:r>
              <a:rPr lang="en-US" dirty="0"/>
              <a:t>Phone number / Twitter handle / additional contact info</a:t>
            </a:r>
          </a:p>
        </p:txBody>
      </p:sp>
    </p:spTree>
    <p:extLst>
      <p:ext uri="{BB962C8B-B14F-4D97-AF65-F5344CB8AC3E}">
        <p14:creationId xmlns:p14="http://schemas.microsoft.com/office/powerpoint/2010/main" val="3891707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0DEB4-4E6E-6442-5935-C3C07846F29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3E3C3EA6-3C0B-DB80-FD57-0D9E50659D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DD2FFC87-C35F-E812-8017-34C3A9E2C5CD}"/>
              </a:ext>
            </a:extLst>
          </p:cNvPr>
          <p:cNvSpPr>
            <a:spLocks noGrp="1"/>
          </p:cNvSpPr>
          <p:nvPr>
            <p:ph type="dt" sz="half" idx="10"/>
          </p:nvPr>
        </p:nvSpPr>
        <p:spPr/>
        <p:txBody>
          <a:bodyPr/>
          <a:lstStyle/>
          <a:p>
            <a:fld id="{40A3F2B8-F9D9-4EFB-BD38-A67A0C06306E}" type="datetimeFigureOut">
              <a:rPr lang="en-CA" smtClean="0"/>
              <a:t>2025-02-03</a:t>
            </a:fld>
            <a:endParaRPr lang="en-CA"/>
          </a:p>
        </p:txBody>
      </p:sp>
      <p:sp>
        <p:nvSpPr>
          <p:cNvPr id="5" name="Footer Placeholder 4">
            <a:extLst>
              <a:ext uri="{FF2B5EF4-FFF2-40B4-BE49-F238E27FC236}">
                <a16:creationId xmlns:a16="http://schemas.microsoft.com/office/drawing/2014/main" id="{277D4970-E984-AB19-2218-7F49770A2FB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66D1F45-388D-28F7-68C5-F823A7DB8B66}"/>
              </a:ext>
            </a:extLst>
          </p:cNvPr>
          <p:cNvSpPr>
            <a:spLocks noGrp="1"/>
          </p:cNvSpPr>
          <p:nvPr>
            <p:ph type="sldNum" sz="quarter" idx="12"/>
          </p:nvPr>
        </p:nvSpPr>
        <p:spPr/>
        <p:txBody>
          <a:bodyPr/>
          <a:lstStyle/>
          <a:p>
            <a:fld id="{97EA5529-4A64-4591-AB2D-AE17C16B2DFE}" type="slidenum">
              <a:rPr lang="en-CA" smtClean="0"/>
              <a:t>‹#›</a:t>
            </a:fld>
            <a:endParaRPr lang="en-CA"/>
          </a:p>
        </p:txBody>
      </p:sp>
    </p:spTree>
    <p:extLst>
      <p:ext uri="{BB962C8B-B14F-4D97-AF65-F5344CB8AC3E}">
        <p14:creationId xmlns:p14="http://schemas.microsoft.com/office/powerpoint/2010/main" val="3852638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303903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5E2C3-8DFF-072C-33E9-BE683309321C}"/>
              </a:ext>
            </a:extLst>
          </p:cNvPr>
          <p:cNvSpPr>
            <a:spLocks noGrp="1"/>
          </p:cNvSpPr>
          <p:nvPr>
            <p:ph type="ctrTitle"/>
          </p:nvPr>
        </p:nvSpPr>
        <p:spPr/>
        <p:txBody>
          <a:bodyPr>
            <a:normAutofit/>
          </a:bodyPr>
          <a:lstStyle/>
          <a:p>
            <a:r>
              <a:rPr lang="en-US" sz="4800" dirty="0"/>
              <a:t>Refactoring 2 – Week 3 Session 1 Practice Session</a:t>
            </a:r>
            <a:endParaRPr lang="en-CA" sz="4800" dirty="0"/>
          </a:p>
        </p:txBody>
      </p:sp>
      <p:sp>
        <p:nvSpPr>
          <p:cNvPr id="3" name="Subtitle 2">
            <a:extLst>
              <a:ext uri="{FF2B5EF4-FFF2-40B4-BE49-F238E27FC236}">
                <a16:creationId xmlns:a16="http://schemas.microsoft.com/office/drawing/2014/main" id="{4CA4E755-E299-274E-0B2B-918E128BD78A}"/>
              </a:ext>
            </a:extLst>
          </p:cNvPr>
          <p:cNvSpPr>
            <a:spLocks noGrp="1"/>
          </p:cNvSpPr>
          <p:nvPr>
            <p:ph type="subTitle" idx="1"/>
          </p:nvPr>
        </p:nvSpPr>
        <p:spPr/>
        <p:txBody>
          <a:bodyPr/>
          <a:lstStyle/>
          <a:p>
            <a:r>
              <a:rPr lang="en-US" dirty="0"/>
              <a:t>CPSC 501</a:t>
            </a:r>
          </a:p>
          <a:p>
            <a:r>
              <a:rPr lang="en-US" dirty="0"/>
              <a:t>Ali Al-Khaz’Aly</a:t>
            </a:r>
            <a:endParaRPr lang="en-CA" dirty="0"/>
          </a:p>
        </p:txBody>
      </p:sp>
    </p:spTree>
    <p:extLst>
      <p:ext uri="{BB962C8B-B14F-4D97-AF65-F5344CB8AC3E}">
        <p14:creationId xmlns:p14="http://schemas.microsoft.com/office/powerpoint/2010/main" val="661716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6FD1E-D1B5-3DE9-2444-17ED8575BC35}"/>
              </a:ext>
            </a:extLst>
          </p:cNvPr>
          <p:cNvSpPr>
            <a:spLocks noGrp="1"/>
          </p:cNvSpPr>
          <p:nvPr>
            <p:ph type="title"/>
          </p:nvPr>
        </p:nvSpPr>
        <p:spPr/>
        <p:txBody>
          <a:bodyPr/>
          <a:lstStyle/>
          <a:p>
            <a:r>
              <a:rPr lang="en-US" dirty="0"/>
              <a:t>Agenda</a:t>
            </a:r>
            <a:endParaRPr lang="en-CA" dirty="0"/>
          </a:p>
        </p:txBody>
      </p:sp>
      <p:sp>
        <p:nvSpPr>
          <p:cNvPr id="3" name="Content Placeholder 2">
            <a:extLst>
              <a:ext uri="{FF2B5EF4-FFF2-40B4-BE49-F238E27FC236}">
                <a16:creationId xmlns:a16="http://schemas.microsoft.com/office/drawing/2014/main" id="{C0AD43AA-9E47-E999-9564-771EDF3A67C3}"/>
              </a:ext>
            </a:extLst>
          </p:cNvPr>
          <p:cNvSpPr>
            <a:spLocks noGrp="1"/>
          </p:cNvSpPr>
          <p:nvPr>
            <p:ph idx="1"/>
          </p:nvPr>
        </p:nvSpPr>
        <p:spPr/>
        <p:txBody>
          <a:bodyPr/>
          <a:lstStyle/>
          <a:p>
            <a:r>
              <a:rPr lang="en-US" dirty="0"/>
              <a:t>Today we will demonstrate the pipeline of how you perform </a:t>
            </a:r>
            <a:r>
              <a:rPr lang="en-US" dirty="0" err="1"/>
              <a:t>refactorings</a:t>
            </a:r>
            <a:r>
              <a:rPr lang="en-US" dirty="0"/>
              <a:t>.</a:t>
            </a:r>
            <a:endParaRPr lang="en-CA" dirty="0"/>
          </a:p>
          <a:p>
            <a:pPr lvl="1"/>
            <a:r>
              <a:rPr lang="en-CA" dirty="0"/>
              <a:t>Namely: Refactor, Test, Commit, repeat</a:t>
            </a:r>
          </a:p>
          <a:p>
            <a:pPr lvl="1"/>
            <a:r>
              <a:rPr lang="en-CA" dirty="0"/>
              <a:t>We will focus on larger </a:t>
            </a:r>
            <a:r>
              <a:rPr lang="en-CA" dirty="0" err="1"/>
              <a:t>refactorings</a:t>
            </a:r>
            <a:r>
              <a:rPr lang="en-CA" dirty="0"/>
              <a:t> that affect class structure, such as Extract class, Replace conditional with polymorphism</a:t>
            </a:r>
            <a:endParaRPr lang="en-US" dirty="0"/>
          </a:p>
        </p:txBody>
      </p:sp>
    </p:spTree>
    <p:extLst>
      <p:ext uri="{BB962C8B-B14F-4D97-AF65-F5344CB8AC3E}">
        <p14:creationId xmlns:p14="http://schemas.microsoft.com/office/powerpoint/2010/main" val="140973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9DDE8-28B1-5AA8-18DF-FA07DBC6F528}"/>
              </a:ext>
            </a:extLst>
          </p:cNvPr>
          <p:cNvSpPr>
            <a:spLocks noGrp="1"/>
          </p:cNvSpPr>
          <p:nvPr>
            <p:ph type="title"/>
          </p:nvPr>
        </p:nvSpPr>
        <p:spPr/>
        <p:txBody>
          <a:bodyPr/>
          <a:lstStyle/>
          <a:p>
            <a:r>
              <a:rPr lang="en-US" dirty="0"/>
              <a:t>Together:</a:t>
            </a:r>
            <a:endParaRPr lang="en-CA" dirty="0"/>
          </a:p>
        </p:txBody>
      </p:sp>
      <p:sp>
        <p:nvSpPr>
          <p:cNvPr id="3" name="Content Placeholder 2">
            <a:extLst>
              <a:ext uri="{FF2B5EF4-FFF2-40B4-BE49-F238E27FC236}">
                <a16:creationId xmlns:a16="http://schemas.microsoft.com/office/drawing/2014/main" id="{3EDC2256-91EC-4691-98C3-E4A5B7D6C1F4}"/>
              </a:ext>
            </a:extLst>
          </p:cNvPr>
          <p:cNvSpPr>
            <a:spLocks noGrp="1"/>
          </p:cNvSpPr>
          <p:nvPr>
            <p:ph idx="1"/>
          </p:nvPr>
        </p:nvSpPr>
        <p:spPr/>
        <p:txBody>
          <a:bodyPr/>
          <a:lstStyle/>
          <a:p>
            <a:pPr>
              <a:buFontTx/>
              <a:buChar char="-"/>
            </a:pPr>
            <a:r>
              <a:rPr lang="en-US" dirty="0"/>
              <a:t>Download code from D2L, create an </a:t>
            </a:r>
            <a:r>
              <a:rPr lang="en-US" dirty="0" err="1"/>
              <a:t>intellij</a:t>
            </a:r>
            <a:r>
              <a:rPr lang="en-US" dirty="0"/>
              <a:t> project</a:t>
            </a:r>
          </a:p>
          <a:p>
            <a:pPr>
              <a:buFontTx/>
              <a:buChar char="-"/>
            </a:pPr>
            <a:endParaRPr lang="en-US" dirty="0"/>
          </a:p>
          <a:p>
            <a:pPr>
              <a:buFontTx/>
              <a:buChar char="-"/>
            </a:pPr>
            <a:r>
              <a:rPr lang="en-US" dirty="0"/>
              <a:t>Identify a bad code smell inside of Employee.java</a:t>
            </a:r>
          </a:p>
          <a:p>
            <a:pPr>
              <a:buFontTx/>
              <a:buChar char="-"/>
            </a:pPr>
            <a:endParaRPr lang="en-US" dirty="0"/>
          </a:p>
          <a:p>
            <a:pPr>
              <a:buFontTx/>
              <a:buChar char="-"/>
            </a:pPr>
            <a:r>
              <a:rPr lang="en-US" dirty="0"/>
              <a:t>Perform 2 </a:t>
            </a:r>
            <a:r>
              <a:rPr lang="en-US" dirty="0" err="1"/>
              <a:t>refactorings</a:t>
            </a:r>
            <a:r>
              <a:rPr lang="en-US" dirty="0"/>
              <a:t> to fix the bad code smell</a:t>
            </a:r>
          </a:p>
          <a:p>
            <a:pPr lvl="1">
              <a:buFontTx/>
              <a:buChar char="-"/>
            </a:pPr>
            <a:r>
              <a:rPr lang="en-US" dirty="0"/>
              <a:t>Refactor, Update test cases, Commit</a:t>
            </a:r>
          </a:p>
          <a:p>
            <a:pPr lvl="1">
              <a:buFontTx/>
              <a:buChar char="-"/>
            </a:pPr>
            <a:r>
              <a:rPr lang="en-US" dirty="0"/>
              <a:t>After both </a:t>
            </a:r>
            <a:r>
              <a:rPr lang="en-US" dirty="0" err="1"/>
              <a:t>refactorings</a:t>
            </a:r>
            <a:r>
              <a:rPr lang="en-US" dirty="0"/>
              <a:t> we will merge the branch</a:t>
            </a:r>
          </a:p>
          <a:p>
            <a:pPr lvl="1">
              <a:buFontTx/>
              <a:buChar char="-"/>
            </a:pPr>
            <a:endParaRPr lang="en-CA" dirty="0"/>
          </a:p>
        </p:txBody>
      </p:sp>
    </p:spTree>
    <p:extLst>
      <p:ext uri="{BB962C8B-B14F-4D97-AF65-F5344CB8AC3E}">
        <p14:creationId xmlns:p14="http://schemas.microsoft.com/office/powerpoint/2010/main" val="1327972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BAD96-6863-1343-6DE1-F114859E7DEB}"/>
              </a:ext>
            </a:extLst>
          </p:cNvPr>
          <p:cNvSpPr>
            <a:spLocks noGrp="1"/>
          </p:cNvSpPr>
          <p:nvPr>
            <p:ph type="title"/>
          </p:nvPr>
        </p:nvSpPr>
        <p:spPr/>
        <p:txBody>
          <a:bodyPr/>
          <a:lstStyle/>
          <a:p>
            <a:r>
              <a:rPr lang="en-US" dirty="0"/>
              <a:t>Step 2</a:t>
            </a:r>
            <a:endParaRPr lang="en-CA" dirty="0"/>
          </a:p>
        </p:txBody>
      </p:sp>
      <p:sp>
        <p:nvSpPr>
          <p:cNvPr id="3" name="Content Placeholder 2">
            <a:extLst>
              <a:ext uri="{FF2B5EF4-FFF2-40B4-BE49-F238E27FC236}">
                <a16:creationId xmlns:a16="http://schemas.microsoft.com/office/drawing/2014/main" id="{B6885D92-8AA9-8F32-E6A0-D7E4323790BD}"/>
              </a:ext>
            </a:extLst>
          </p:cNvPr>
          <p:cNvSpPr>
            <a:spLocks noGrp="1"/>
          </p:cNvSpPr>
          <p:nvPr>
            <p:ph idx="1"/>
          </p:nvPr>
        </p:nvSpPr>
        <p:spPr/>
        <p:txBody>
          <a:bodyPr/>
          <a:lstStyle/>
          <a:p>
            <a:pPr marL="0" indent="0">
              <a:buNone/>
            </a:pPr>
            <a:r>
              <a:rPr lang="en-US" dirty="0"/>
              <a:t>1. </a:t>
            </a:r>
            <a:r>
              <a:rPr lang="en-US" sz="2800" dirty="0"/>
              <a:t>Download code from D2L and upload to a repository </a:t>
            </a:r>
            <a:endParaRPr lang="en-US" dirty="0"/>
          </a:p>
          <a:p>
            <a:pPr marL="0" indent="0">
              <a:buNone/>
            </a:pPr>
            <a:r>
              <a:rPr lang="en-US" dirty="0"/>
              <a:t>2. Create a branch for </a:t>
            </a:r>
            <a:r>
              <a:rPr lang="en-US" dirty="0" err="1"/>
              <a:t>refactorings</a:t>
            </a:r>
            <a:endParaRPr lang="en-US" dirty="0"/>
          </a:p>
          <a:p>
            <a:pPr marL="0" indent="0">
              <a:buNone/>
            </a:pPr>
            <a:r>
              <a:rPr lang="en-US" dirty="0"/>
              <a:t>3. Identify bad code smells</a:t>
            </a:r>
          </a:p>
          <a:p>
            <a:pPr marL="0" indent="0">
              <a:buNone/>
            </a:pPr>
            <a:r>
              <a:rPr lang="en-US" dirty="0"/>
              <a:t>4. Perform Refactoring</a:t>
            </a:r>
          </a:p>
          <a:p>
            <a:pPr marL="0" indent="0">
              <a:buNone/>
            </a:pPr>
            <a:r>
              <a:rPr lang="en-US" dirty="0"/>
              <a:t>5. Update Test Cases</a:t>
            </a:r>
          </a:p>
          <a:p>
            <a:pPr marL="0" indent="0">
              <a:buNone/>
            </a:pPr>
            <a:r>
              <a:rPr lang="en-US" dirty="0"/>
              <a:t>6. Commit, and Repeat Steps 3-5 for each Refactoring</a:t>
            </a:r>
            <a:endParaRPr lang="en-CA" dirty="0"/>
          </a:p>
          <a:p>
            <a:pPr marL="0" indent="0">
              <a:buNone/>
            </a:pPr>
            <a:r>
              <a:rPr lang="en-US" dirty="0"/>
              <a:t>7. Create pull request, merge </a:t>
            </a:r>
            <a:endParaRPr lang="en-CA" dirty="0"/>
          </a:p>
          <a:p>
            <a:pPr marL="0" indent="0">
              <a:buNone/>
            </a:pPr>
            <a:endParaRPr lang="en-US" dirty="0"/>
          </a:p>
        </p:txBody>
      </p:sp>
    </p:spTree>
    <p:extLst>
      <p:ext uri="{BB962C8B-B14F-4D97-AF65-F5344CB8AC3E}">
        <p14:creationId xmlns:p14="http://schemas.microsoft.com/office/powerpoint/2010/main" val="1455421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F12CB9-3AC5-53E6-E02C-0278F44B778B}"/>
              </a:ext>
            </a:extLst>
          </p:cNvPr>
          <p:cNvSpPr>
            <a:spLocks noGrp="1"/>
          </p:cNvSpPr>
          <p:nvPr>
            <p:ph type="title"/>
          </p:nvPr>
        </p:nvSpPr>
        <p:spPr/>
        <p:txBody>
          <a:bodyPr/>
          <a:lstStyle/>
          <a:p>
            <a:r>
              <a:rPr lang="en-US" dirty="0"/>
              <a:t>Now on your own</a:t>
            </a:r>
            <a:endParaRPr lang="en-CA" dirty="0"/>
          </a:p>
        </p:txBody>
      </p:sp>
      <p:sp>
        <p:nvSpPr>
          <p:cNvPr id="3" name="Content Placeholder 2">
            <a:extLst>
              <a:ext uri="{FF2B5EF4-FFF2-40B4-BE49-F238E27FC236}">
                <a16:creationId xmlns:a16="http://schemas.microsoft.com/office/drawing/2014/main" id="{F0A20727-1835-4826-25C7-B6059EC59F4A}"/>
              </a:ext>
            </a:extLst>
          </p:cNvPr>
          <p:cNvSpPr>
            <a:spLocks noGrp="1"/>
          </p:cNvSpPr>
          <p:nvPr>
            <p:ph idx="1"/>
          </p:nvPr>
        </p:nvSpPr>
        <p:spPr/>
        <p:txBody>
          <a:bodyPr>
            <a:normAutofit fontScale="92500" lnSpcReduction="10000"/>
          </a:bodyPr>
          <a:lstStyle/>
          <a:p>
            <a:r>
              <a:rPr lang="en-US" dirty="0"/>
              <a:t>Download the code on D2L and read through it</a:t>
            </a:r>
          </a:p>
          <a:p>
            <a:endParaRPr lang="en-US" dirty="0"/>
          </a:p>
          <a:p>
            <a:r>
              <a:rPr lang="en-US" dirty="0"/>
              <a:t>Can you identify the 3 bad code smells?</a:t>
            </a:r>
          </a:p>
          <a:p>
            <a:pPr lvl="1"/>
            <a:r>
              <a:rPr lang="en-US" dirty="0"/>
              <a:t>One has to do with player being a child of creature</a:t>
            </a:r>
          </a:p>
          <a:p>
            <a:pPr lvl="2"/>
            <a:r>
              <a:rPr lang="en-US" dirty="0"/>
              <a:t>Does it make sense for a player to be a form of creature? </a:t>
            </a:r>
          </a:p>
          <a:p>
            <a:pPr lvl="2"/>
            <a:r>
              <a:rPr lang="en-US" dirty="0"/>
              <a:t>Does player make use of all the functions</a:t>
            </a:r>
          </a:p>
          <a:p>
            <a:pPr lvl="1"/>
            <a:r>
              <a:rPr lang="en-US" dirty="0"/>
              <a:t>Two have to do with the enter function inside of Room.java</a:t>
            </a:r>
          </a:p>
          <a:p>
            <a:pPr lvl="1"/>
            <a:r>
              <a:rPr lang="en-US" dirty="0"/>
              <a:t>See them in the Presentation Notes</a:t>
            </a:r>
          </a:p>
          <a:p>
            <a:pPr lvl="1"/>
            <a:endParaRPr lang="en-US" dirty="0"/>
          </a:p>
          <a:p>
            <a:pPr lvl="1"/>
            <a:endParaRPr lang="en-US" dirty="0"/>
          </a:p>
          <a:p>
            <a:r>
              <a:rPr lang="en-US" dirty="0"/>
              <a:t>How would you refactor each of the bad code smells?</a:t>
            </a:r>
            <a:endParaRPr lang="en-CA" dirty="0"/>
          </a:p>
        </p:txBody>
      </p:sp>
    </p:spTree>
    <p:extLst>
      <p:ext uri="{BB962C8B-B14F-4D97-AF65-F5344CB8AC3E}">
        <p14:creationId xmlns:p14="http://schemas.microsoft.com/office/powerpoint/2010/main" val="23311408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456B3-5F5F-DC05-9C15-7C929AC682BA}"/>
              </a:ext>
            </a:extLst>
          </p:cNvPr>
          <p:cNvSpPr>
            <a:spLocks noGrp="1"/>
          </p:cNvSpPr>
          <p:nvPr>
            <p:ph type="title"/>
          </p:nvPr>
        </p:nvSpPr>
        <p:spPr/>
        <p:txBody>
          <a:bodyPr/>
          <a:lstStyle/>
          <a:p>
            <a:r>
              <a:rPr lang="en-US" dirty="0"/>
              <a:t>On your own - </a:t>
            </a:r>
            <a:r>
              <a:rPr lang="en-US" dirty="0" err="1"/>
              <a:t>Refactorings</a:t>
            </a:r>
            <a:endParaRPr lang="en-CA" dirty="0"/>
          </a:p>
        </p:txBody>
      </p:sp>
      <p:sp>
        <p:nvSpPr>
          <p:cNvPr id="3" name="Content Placeholder 2">
            <a:extLst>
              <a:ext uri="{FF2B5EF4-FFF2-40B4-BE49-F238E27FC236}">
                <a16:creationId xmlns:a16="http://schemas.microsoft.com/office/drawing/2014/main" id="{D9C87C8A-DCEE-1CDE-3DB8-33662D891B14}"/>
              </a:ext>
            </a:extLst>
          </p:cNvPr>
          <p:cNvSpPr>
            <a:spLocks noGrp="1"/>
          </p:cNvSpPr>
          <p:nvPr>
            <p:ph idx="1"/>
          </p:nvPr>
        </p:nvSpPr>
        <p:spPr/>
        <p:txBody>
          <a:bodyPr>
            <a:normAutofit fontScale="92500" lnSpcReduction="20000"/>
          </a:bodyPr>
          <a:lstStyle/>
          <a:p>
            <a:pPr marL="0" indent="0">
              <a:buNone/>
            </a:pPr>
            <a:r>
              <a:rPr lang="en-US" dirty="0"/>
              <a:t>You don’t have to perform the </a:t>
            </a:r>
            <a:r>
              <a:rPr lang="en-US" dirty="0" err="1"/>
              <a:t>refactorings</a:t>
            </a:r>
            <a:r>
              <a:rPr lang="en-US" dirty="0"/>
              <a:t> using what I have outlined below, but this is one way to perform it:</a:t>
            </a:r>
          </a:p>
          <a:p>
            <a:pPr marL="0" indent="0">
              <a:buNone/>
            </a:pPr>
            <a:endParaRPr lang="en-US" dirty="0"/>
          </a:p>
          <a:p>
            <a:pPr marL="0" indent="0">
              <a:buNone/>
            </a:pPr>
            <a:r>
              <a:rPr lang="en-US" dirty="0"/>
              <a:t>1. To handle the combat occurring in the rooms, perform ‘Extract </a:t>
            </a:r>
            <a:r>
              <a:rPr lang="en-US" dirty="0" err="1"/>
              <a:t>Class’</a:t>
            </a:r>
            <a:r>
              <a:rPr lang="en-US" dirty="0"/>
              <a:t> to create a cleaner way to perform combat so the room does not have so much feature envy.</a:t>
            </a:r>
          </a:p>
          <a:p>
            <a:pPr marL="0" indent="0">
              <a:buNone/>
            </a:pPr>
            <a:endParaRPr lang="en-US" dirty="0"/>
          </a:p>
          <a:p>
            <a:pPr marL="0" indent="0">
              <a:buNone/>
            </a:pPr>
            <a:r>
              <a:rPr lang="en-US" dirty="0"/>
              <a:t>2. Another refactoring to do for enter room will be to replace conditional with polymorphism when looking at empty rooms / different room types.</a:t>
            </a:r>
          </a:p>
          <a:p>
            <a:pPr marL="0" indent="0">
              <a:buNone/>
            </a:pPr>
            <a:r>
              <a:rPr lang="en-US" dirty="0"/>
              <a:t>	- Try to create a class for Empty Room and a class for Monster 	Room</a:t>
            </a:r>
          </a:p>
          <a:p>
            <a:pPr marL="0" indent="0">
              <a:buNone/>
            </a:pPr>
            <a:endParaRPr lang="en-US" dirty="0"/>
          </a:p>
          <a:p>
            <a:pPr marL="0" indent="0">
              <a:buNone/>
            </a:pPr>
            <a:endParaRPr lang="en-CA" dirty="0"/>
          </a:p>
        </p:txBody>
      </p:sp>
    </p:spTree>
    <p:extLst>
      <p:ext uri="{BB962C8B-B14F-4D97-AF65-F5344CB8AC3E}">
        <p14:creationId xmlns:p14="http://schemas.microsoft.com/office/powerpoint/2010/main" val="1286009842"/>
      </p:ext>
    </p:extLst>
  </p:cSld>
  <p:clrMapOvr>
    <a:masterClrMapping/>
  </p:clrMapOvr>
</p:sld>
</file>

<file path=ppt/theme/theme1.xml><?xml version="1.0" encoding="utf-8"?>
<a:theme xmlns:a="http://schemas.openxmlformats.org/drawingml/2006/main" name="Conservative">
  <a:themeElements>
    <a:clrScheme name="UCalgary 2">
      <a:dk1>
        <a:srgbClr val="000000"/>
      </a:dk1>
      <a:lt1>
        <a:srgbClr val="FFFFFF"/>
      </a:lt1>
      <a:dk2>
        <a:srgbClr val="8C857B"/>
      </a:dk2>
      <a:lt2>
        <a:srgbClr val="C3BFB6"/>
      </a:lt2>
      <a:accent1>
        <a:srgbClr val="EE2C2A"/>
      </a:accent1>
      <a:accent2>
        <a:srgbClr val="FFA300"/>
      </a:accent2>
      <a:accent3>
        <a:srgbClr val="FF671F"/>
      </a:accent3>
      <a:accent4>
        <a:srgbClr val="46A67B"/>
      </a:accent4>
      <a:accent5>
        <a:srgbClr val="EC0971"/>
      </a:accent5>
      <a:accent6>
        <a:srgbClr val="9C0533"/>
      </a:accent6>
      <a:hlink>
        <a:srgbClr val="D6001C"/>
      </a:hlink>
      <a:folHlink>
        <a:srgbClr val="8C857B"/>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nservative - Widescreen" id="{1FDA4292-5ABC-2347-8AEC-8713E981E356}" vid="{2CAB1A43-65EA-6D44-BFF7-FD9BC8254A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Conservative</Template>
  <TotalTime>752</TotalTime>
  <Words>450</Words>
  <Application>Microsoft Office PowerPoint</Application>
  <PresentationFormat>Widescreen</PresentationFormat>
  <Paragraphs>50</Paragraphs>
  <Slides>6</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Aptos</vt:lpstr>
      <vt:lpstr>Arial</vt:lpstr>
      <vt:lpstr>fkGroteskNeue</vt:lpstr>
      <vt:lpstr>Conservative</vt:lpstr>
      <vt:lpstr>Refactoring 2 – Week 3 Session 1 Practice Session</vt:lpstr>
      <vt:lpstr>Agenda</vt:lpstr>
      <vt:lpstr>Together:</vt:lpstr>
      <vt:lpstr>Step 2</vt:lpstr>
      <vt:lpstr>Now on your own</vt:lpstr>
      <vt:lpstr>On your own - Refactorings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Ali Al-Khaz'Aly</dc:creator>
  <cp:lastModifiedBy>Ali Al-Khaz'Aly</cp:lastModifiedBy>
  <cp:revision>5</cp:revision>
  <dcterms:created xsi:type="dcterms:W3CDTF">2025-02-03T17:20:37Z</dcterms:created>
  <dcterms:modified xsi:type="dcterms:W3CDTF">2025-02-04T05:53:21Z</dcterms:modified>
</cp:coreProperties>
</file>